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91" r:id="rId2"/>
    <p:sldId id="392" r:id="rId3"/>
    <p:sldId id="395" r:id="rId4"/>
    <p:sldId id="407" r:id="rId5"/>
    <p:sldId id="406" r:id="rId6"/>
    <p:sldId id="410" r:id="rId7"/>
    <p:sldId id="396" r:id="rId8"/>
    <p:sldId id="397" r:id="rId9"/>
    <p:sldId id="398" r:id="rId10"/>
    <p:sldId id="400" r:id="rId11"/>
    <p:sldId id="402" r:id="rId12"/>
    <p:sldId id="403" r:id="rId13"/>
    <p:sldId id="412" r:id="rId14"/>
    <p:sldId id="413" r:id="rId15"/>
  </p:sldIdLst>
  <p:sldSz cx="20104100" cy="11309350"/>
  <p:notesSz cx="9926638" cy="6797675"/>
  <p:embeddedFontLs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Black" pitchFamily="2" charset="0"/>
      <p:bold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095AA6"/>
    <a:srgbClr val="004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1" autoAdjust="0"/>
    <p:restoredTop sz="94651" autoAdjust="0"/>
  </p:normalViewPr>
  <p:slideViewPr>
    <p:cSldViewPr>
      <p:cViewPr varScale="1">
        <p:scale>
          <a:sx n="26" d="100"/>
          <a:sy n="26" d="100"/>
        </p:scale>
        <p:origin x="749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12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5947BDF8-2014-1F47-8AC5-E2FFCFC964E3}" type="datetimeFigureOut">
              <a:rPr lang="da-DK" smtClean="0"/>
              <a:t>07-04-2025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30188948-C786-8B4D-9A2B-33588A78BAC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842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C9177C5-4CA8-E44A-75FF-9F90BBAB0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250" y="4548207"/>
            <a:ext cx="15168562" cy="1714500"/>
          </a:xfrm>
          <a:prstGeom prst="rect">
            <a:avLst/>
          </a:prstGeom>
        </p:spPr>
        <p:txBody>
          <a:bodyPr/>
          <a:lstStyle>
            <a:lvl1pPr>
              <a:defRPr sz="7900" b="1" i="0">
                <a:solidFill>
                  <a:srgbClr val="004274"/>
                </a:solidFill>
                <a:latin typeface="Montserrat Black" pitchFamily="2" charset="77"/>
              </a:defRPr>
            </a:lvl1pPr>
            <a:lvl2pPr>
              <a:defRPr sz="7900" b="1" i="0">
                <a:latin typeface="Montserrat Black" pitchFamily="2" charset="77"/>
              </a:defRPr>
            </a:lvl2pPr>
            <a:lvl3pPr>
              <a:defRPr sz="7900" b="1" i="0">
                <a:latin typeface="Montserrat Black" pitchFamily="2" charset="77"/>
              </a:defRPr>
            </a:lvl3pPr>
            <a:lvl4pPr>
              <a:defRPr sz="7900" b="1" i="0">
                <a:latin typeface="Montserrat Black" pitchFamily="2" charset="77"/>
              </a:defRPr>
            </a:lvl4pPr>
            <a:lvl5pPr>
              <a:defRPr sz="7900" b="1" i="0">
                <a:latin typeface="Montserrat Black" pitchFamily="2" charset="77"/>
              </a:defRPr>
            </a:lvl5pPr>
          </a:lstStyle>
          <a:p>
            <a:pPr lvl="0"/>
            <a:r>
              <a:rPr lang="da-DK" dirty="0"/>
              <a:t>Forsidemulighed 1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FDDD96FD-7A5B-10AA-7033-80924E939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250" y="5730875"/>
            <a:ext cx="15216187" cy="1981200"/>
          </a:xfrm>
          <a:prstGeom prst="rect">
            <a:avLst/>
          </a:prstGeom>
        </p:spPr>
        <p:txBody>
          <a:bodyPr/>
          <a:lstStyle>
            <a:lvl1pPr>
              <a:defRPr sz="4600" b="0" i="0">
                <a:solidFill>
                  <a:srgbClr val="004274"/>
                </a:solidFill>
                <a:latin typeface="Montserrat" pitchFamily="2" charset="77"/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C209FE-2D7C-189C-B077-019B963A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 og teks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8514D92-BDA6-F697-6CB9-7775DA499C3D}"/>
              </a:ext>
            </a:extLst>
          </p:cNvPr>
          <p:cNvSpPr/>
          <p:nvPr userDrawn="1"/>
        </p:nvSpPr>
        <p:spPr>
          <a:xfrm>
            <a:off x="10079999" y="0"/>
            <a:ext cx="10024101" cy="11309350"/>
          </a:xfrm>
          <a:prstGeom prst="rect">
            <a:avLst/>
          </a:prstGeom>
          <a:solidFill>
            <a:srgbClr val="0042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EC0E36C0-5080-56AC-ED24-98C119D19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48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C82F5845-26BA-6C23-C1E1-53861E15C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042017C9-0F3E-A8BF-E4E8-D0D6B8889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0"/>
            <a:ext cx="10080000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42C0ED-24C9-2232-64B3-A62EE8623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733601" y="230400"/>
            <a:ext cx="2101916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1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objek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2B3BD51-E8E1-68F6-2A5E-26AB1032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BA698535-0249-A51C-1A33-28F15F9ED9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2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2FA1733C-44EB-63C4-AAF0-E1A92625D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6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302" y="1620000"/>
            <a:ext cx="10023798" cy="967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2844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objek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BA698535-0249-A51C-1A33-28F15F9ED9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2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2FA1733C-44EB-63C4-AAF0-E1A92625D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6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302" y="1620000"/>
            <a:ext cx="9667398" cy="967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5D9AE9E8-8113-5781-4494-4B06FB431900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804BFA-10FA-6EFE-E1C1-3B2192D68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6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objek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348F37-30EB-0A98-C569-A553F3A6A26D}"/>
              </a:ext>
            </a:extLst>
          </p:cNvPr>
          <p:cNvSpPr/>
          <p:nvPr userDrawn="1"/>
        </p:nvSpPr>
        <p:spPr>
          <a:xfrm>
            <a:off x="-1" y="0"/>
            <a:ext cx="10051200" cy="11309350"/>
          </a:xfrm>
          <a:prstGeom prst="rect">
            <a:avLst/>
          </a:prstGeom>
          <a:solidFill>
            <a:srgbClr val="0042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302" y="0"/>
            <a:ext cx="10023798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BA698535-0249-A51C-1A33-28F15F9ED9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2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2FA1733C-44EB-63C4-AAF0-E1A92625D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6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DD875E-BA41-8B19-0532-CA2927FB2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3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objek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348F37-30EB-0A98-C569-A553F3A6A26D}"/>
              </a:ext>
            </a:extLst>
          </p:cNvPr>
          <p:cNvSpPr/>
          <p:nvPr userDrawn="1"/>
        </p:nvSpPr>
        <p:spPr>
          <a:xfrm>
            <a:off x="-1" y="0"/>
            <a:ext cx="10051200" cy="11309350"/>
          </a:xfrm>
          <a:prstGeom prst="rect">
            <a:avLst/>
          </a:prstGeom>
          <a:solidFill>
            <a:srgbClr val="0042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302" y="0"/>
            <a:ext cx="9667398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BA698535-0249-A51C-1A33-28F15F9ED9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2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2FA1733C-44EB-63C4-AAF0-E1A92625D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6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5D9AE9E8-8113-5781-4494-4B06FB431900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804BFA-10FA-6EFE-E1C1-3B2192D68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bjek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20104100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DD875E-BA41-8B19-0532-CA2927FB2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bjek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19744100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38788F04-FAB9-758B-62CC-299B14E533E4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BCDC35-D650-4BE5-88C8-22C2BA61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bjek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25350"/>
            <a:ext cx="20102400" cy="968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DD875E-BA41-8B19-0532-CA2927FB2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bjek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25350"/>
            <a:ext cx="19744100" cy="968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362D0F18-C0F7-DC9E-8E63-DBF8678F34E3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76169F-9E16-0420-EE0F-D5E7D5519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5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bjekt med overskrif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01350"/>
            <a:ext cx="20102400" cy="82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DD875E-BA41-8B19-0532-CA2927FB2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E7D73FC4-73AB-4169-2222-F0E2F1D6F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800" y="1782001"/>
            <a:ext cx="15625450" cy="131935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1861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EC44EA90-81BB-032A-2023-3F5721CF5AC8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4274"/>
              </a:solidFill>
            </a:endParaRP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C9177C5-4CA8-E44A-75FF-9F90BBAB0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250" y="4548207"/>
            <a:ext cx="15168562" cy="1714500"/>
          </a:xfrm>
          <a:prstGeom prst="rect">
            <a:avLst/>
          </a:prstGeom>
        </p:spPr>
        <p:txBody>
          <a:bodyPr/>
          <a:lstStyle>
            <a:lvl1pPr>
              <a:defRPr sz="7900" b="1" i="0">
                <a:solidFill>
                  <a:schemeClr val="bg1"/>
                </a:solidFill>
                <a:latin typeface="Montserrat Black" pitchFamily="2" charset="77"/>
              </a:defRPr>
            </a:lvl1pPr>
            <a:lvl2pPr>
              <a:defRPr sz="7900" b="1" i="0">
                <a:latin typeface="Montserrat Black" pitchFamily="2" charset="77"/>
              </a:defRPr>
            </a:lvl2pPr>
            <a:lvl3pPr>
              <a:defRPr sz="7900" b="1" i="0">
                <a:latin typeface="Montserrat Black" pitchFamily="2" charset="77"/>
              </a:defRPr>
            </a:lvl3pPr>
            <a:lvl4pPr>
              <a:defRPr sz="7900" b="1" i="0">
                <a:latin typeface="Montserrat Black" pitchFamily="2" charset="77"/>
              </a:defRPr>
            </a:lvl4pPr>
            <a:lvl5pPr>
              <a:defRPr sz="7900" b="1" i="0">
                <a:latin typeface="Montserrat Black" pitchFamily="2" charset="77"/>
              </a:defRPr>
            </a:lvl5pPr>
          </a:lstStyle>
          <a:p>
            <a:pPr lvl="0"/>
            <a:r>
              <a:rPr lang="da-DK" dirty="0"/>
              <a:t>Forsidemulighed 2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FDDD96FD-7A5B-10AA-7033-80924E939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250" y="5730875"/>
            <a:ext cx="15216187" cy="1981200"/>
          </a:xfrm>
          <a:prstGeom prst="rect">
            <a:avLst/>
          </a:prstGeom>
        </p:spPr>
        <p:txBody>
          <a:bodyPr/>
          <a:lstStyle>
            <a:lvl1pPr>
              <a:defRPr sz="4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C209FE-2D7C-189C-B077-019B963A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733601" y="230400"/>
            <a:ext cx="2101916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9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bjekt med overskri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A5C2698C-BCEA-C08E-C695-5EBCA235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01350"/>
            <a:ext cx="19744100" cy="82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E7D73FC4-73AB-4169-2222-F0E2F1D6F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800" y="1782001"/>
            <a:ext cx="15625450" cy="131935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bg object 16">
            <a:extLst>
              <a:ext uri="{FF2B5EF4-FFF2-40B4-BE49-F238E27FC236}">
                <a16:creationId xmlns:a16="http://schemas.microsoft.com/office/drawing/2014/main" id="{AD3F5544-F911-ED81-5446-88B708901E0D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EFD3F0-79CB-C95F-F1A3-5FB8D7C9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60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terstillet teks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F5366223-CB52-D043-E87D-60FD0363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259" y="4768182"/>
            <a:ext cx="11749582" cy="45422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rgbClr val="004274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2E824003-68A6-5817-66DD-278B9230DC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7259" y="3444875"/>
            <a:ext cx="11749582" cy="1295400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AF1CAE-3780-49AF-03AF-94EF92587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terstillet tek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AD3F5544-F911-ED81-5446-88B708901E0D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EFD3F0-79CB-C95F-F1A3-5FB8D7C9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F5366223-CB52-D043-E87D-60FD0363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259" y="4768182"/>
            <a:ext cx="11749582" cy="45422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rgbClr val="004274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2E824003-68A6-5817-66DD-278B9230DC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7259" y="3444875"/>
            <a:ext cx="11749582" cy="1295400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9450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787AEC-DD19-D4B8-AA7A-4B07CFB6D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0562"/>
            <a:ext cx="20124288" cy="113199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C209FE-2D7C-189C-B077-019B963A69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733601" y="230400"/>
            <a:ext cx="2101916" cy="729591"/>
          </a:xfrm>
          <a:prstGeom prst="rect">
            <a:avLst/>
          </a:prstGeom>
        </p:spPr>
      </p:pic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184CD184-C250-0678-D9A0-74021300D6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7259" y="3780000"/>
            <a:ext cx="11749582" cy="1295400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err="1"/>
              <a:t>Skillerside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9165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6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EC44EA90-81BB-032A-2023-3F5721CF5AC8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4274"/>
              </a:solidFill>
            </a:endParaRP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C9177C5-4CA8-E44A-75FF-9F90BBAB0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6000" y="4554000"/>
            <a:ext cx="9799450" cy="1100675"/>
          </a:xfrm>
          <a:prstGeom prst="rect">
            <a:avLst/>
          </a:prstGeom>
        </p:spPr>
        <p:txBody>
          <a:bodyPr/>
          <a:lstStyle>
            <a:lvl1pPr>
              <a:defRPr sz="5900" b="1" i="0">
                <a:solidFill>
                  <a:schemeClr val="bg1"/>
                </a:solidFill>
                <a:latin typeface="Montserrat Black" pitchFamily="2" charset="77"/>
              </a:defRPr>
            </a:lvl1pPr>
            <a:lvl2pPr>
              <a:defRPr sz="7900" b="1" i="0">
                <a:latin typeface="Montserrat Black" pitchFamily="2" charset="77"/>
              </a:defRPr>
            </a:lvl2pPr>
            <a:lvl3pPr>
              <a:defRPr sz="7900" b="1" i="0">
                <a:latin typeface="Montserrat Black" pitchFamily="2" charset="77"/>
              </a:defRPr>
            </a:lvl3pPr>
            <a:lvl4pPr>
              <a:defRPr sz="7900" b="1" i="0">
                <a:latin typeface="Montserrat Black" pitchFamily="2" charset="77"/>
              </a:defRPr>
            </a:lvl4pPr>
            <a:lvl5pPr>
              <a:defRPr sz="7900" b="1" i="0">
                <a:latin typeface="Montserrat Black" pitchFamily="2" charset="77"/>
              </a:defRPr>
            </a:lvl5pPr>
          </a:lstStyle>
          <a:p>
            <a:pPr lvl="0"/>
            <a:r>
              <a:rPr lang="da-DK" dirty="0"/>
              <a:t>Forsidemulighed 3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FDDD96FD-7A5B-10AA-7033-80924E939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6337" y="5502275"/>
            <a:ext cx="9809113" cy="1438068"/>
          </a:xfrm>
          <a:prstGeom prst="rect">
            <a:avLst/>
          </a:prstGeom>
        </p:spPr>
        <p:txBody>
          <a:bodyPr/>
          <a:lstStyle>
            <a:lvl1pPr>
              <a:defRPr sz="4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C209FE-2D7C-189C-B077-019B963A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733601" y="230400"/>
            <a:ext cx="2101916" cy="7295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96F8F8-9F4E-5C4F-1F06-953E73696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522"/>
          <a:stretch/>
        </p:blipFill>
        <p:spPr>
          <a:xfrm>
            <a:off x="3088800" y="2961604"/>
            <a:ext cx="4418459" cy="53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sorden/ind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75D4CF59-C96E-F6DD-A286-BDAB803E0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2400" y="4024800"/>
            <a:ext cx="11532250" cy="60499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000" b="0" i="0">
                <a:solidFill>
                  <a:srgbClr val="004274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1EF355-C4C9-52DD-7D98-3EFC002EF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800" y="2235600"/>
            <a:ext cx="1153225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Dagsorden/indhold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B3BD51-E8E1-68F6-2A5E-26AB1032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sorden/ind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75D4CF59-C96E-F6DD-A286-BDAB803E0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2400" y="4024800"/>
            <a:ext cx="11532250" cy="60499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274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1EF355-C4C9-52DD-7D98-3EFC002EF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800" y="2235600"/>
            <a:ext cx="1153225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Dagsorden/indhold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B3BD51-E8E1-68F6-2A5E-26AB1032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sorden/ind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75D4CF59-C96E-F6DD-A286-BDAB803E0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2400" y="4024800"/>
            <a:ext cx="11532250" cy="60499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000" b="0" i="0">
                <a:solidFill>
                  <a:srgbClr val="004274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1EF355-C4C9-52DD-7D98-3EFC002EF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800" y="2235600"/>
            <a:ext cx="1153225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Dagsorden/indhold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A5D830A8-EDF4-A5A8-69DB-ED1F5752BE7B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080B9-2040-ACF6-9B61-287BCC595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sorden/indho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75D4CF59-C96E-F6DD-A286-BDAB803E0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2400" y="4024800"/>
            <a:ext cx="11532250" cy="60499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274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1EF355-C4C9-52DD-7D98-3EFC002EF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800" y="2235600"/>
            <a:ext cx="1153225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Dagsorden/indhold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A5D830A8-EDF4-A5A8-69DB-ED1F5752BE7B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080B9-2040-ACF6-9B61-287BCC595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 og teks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2B3BD51-E8E1-68F6-2A5E-26AB1032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600" y="230400"/>
            <a:ext cx="2101918" cy="729591"/>
          </a:xfrm>
          <a:prstGeom prst="rect">
            <a:avLst/>
          </a:prstGeom>
        </p:spPr>
      </p:pic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EC0E36C0-5080-56AC-ED24-98C119D19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48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C82F5845-26BA-6C23-C1E1-53861E15C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042017C9-0F3E-A8BF-E4E8-D0D6B8889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0"/>
            <a:ext cx="10080000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2284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 og tek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EC0E36C0-5080-56AC-ED24-98C119D19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4850" y="3599156"/>
            <a:ext cx="7772400" cy="60499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endParaRPr lang="da-DK" dirty="0"/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C82F5845-26BA-6C23-C1E1-53861E15C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50" y="2235600"/>
            <a:ext cx="7772400" cy="12954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004274"/>
                </a:solidFill>
                <a:latin typeface="Montserrat Black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042017C9-0F3E-A8BF-E4E8-D0D6B8889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0"/>
            <a:ext cx="10080000" cy="1130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36F9E0B1-B975-3B8F-971D-77AEC834DA3A}"/>
              </a:ext>
            </a:extLst>
          </p:cNvPr>
          <p:cNvSpPr/>
          <p:nvPr userDrawn="1"/>
        </p:nvSpPr>
        <p:spPr>
          <a:xfrm>
            <a:off x="19744100" y="0"/>
            <a:ext cx="360000" cy="11308715"/>
          </a:xfrm>
          <a:custGeom>
            <a:avLst/>
            <a:gdLst/>
            <a:ahLst/>
            <a:cxnLst/>
            <a:rect l="l" t="t" r="r" b="b"/>
            <a:pathLst>
              <a:path w="354965" h="11308715">
                <a:moveTo>
                  <a:pt x="0" y="0"/>
                </a:moveTo>
                <a:lnTo>
                  <a:pt x="0" y="11308555"/>
                </a:lnTo>
                <a:lnTo>
                  <a:pt x="354447" y="11308555"/>
                </a:lnTo>
                <a:lnTo>
                  <a:pt x="35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E0B5B5-8508-F172-ACB7-43D18A1D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3600" y="230400"/>
            <a:ext cx="2101918" cy="7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6" r:id="rId10"/>
    <p:sldLayoutId id="2147483673" r:id="rId11"/>
    <p:sldLayoutId id="2147483675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abenraa.dk/media/qp5kw1gw/sammenhaengende-plan-for-vejledning-i-aabenraa-kommune-2024-25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740625" y="2684107"/>
            <a:ext cx="15168562" cy="1714500"/>
          </a:xfrm>
        </p:spPr>
        <p:txBody>
          <a:bodyPr/>
          <a:lstStyle/>
          <a:p>
            <a:pPr algn="l"/>
            <a:r>
              <a:rPr lang="da-DK" dirty="0"/>
              <a:t>Skoleudviklingssamtale</a:t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746250" y="6806803"/>
            <a:ext cx="15216187" cy="1981200"/>
          </a:xfrm>
        </p:spPr>
        <p:txBody>
          <a:bodyPr/>
          <a:lstStyle/>
          <a:p>
            <a:pPr algn="l"/>
            <a:r>
              <a:rPr lang="da-DK" b="1" dirty="0"/>
              <a:t>Ungdommens </a:t>
            </a:r>
          </a:p>
          <a:p>
            <a:pPr algn="l"/>
            <a:r>
              <a:rPr lang="da-DK" b="1" dirty="0"/>
              <a:t>Uddannelsesvejledning</a:t>
            </a:r>
            <a:endParaRPr lang="da-DK" sz="2400" b="1" dirty="0"/>
          </a:p>
          <a:p>
            <a:pPr algn="l"/>
            <a:endParaRPr lang="da-DK" b="1" dirty="0"/>
          </a:p>
          <a:p>
            <a:pPr algn="l"/>
            <a:r>
              <a:rPr lang="da-DK" b="1" dirty="0"/>
              <a:t>Samtale gennemført:</a:t>
            </a:r>
            <a:br>
              <a:rPr lang="da-DK" b="1" dirty="0"/>
            </a:br>
            <a:r>
              <a:rPr lang="da-DK" b="1" dirty="0"/>
              <a:t>25. </a:t>
            </a:r>
            <a:r>
              <a:rPr lang="da-DK" b="1" dirty="0" err="1"/>
              <a:t>febr</a:t>
            </a:r>
            <a:r>
              <a:rPr lang="da-DK" b="1" dirty="0"/>
              <a:t>. 2025</a:t>
            </a:r>
            <a:endParaRPr lang="da-DK" sz="2400" b="1" dirty="0"/>
          </a:p>
          <a:p>
            <a:pPr algn="l"/>
            <a:endParaRPr lang="da-DK" dirty="0"/>
          </a:p>
        </p:txBody>
      </p:sp>
      <p:sp>
        <p:nvSpPr>
          <p:cNvPr id="6" name="Pladsholder til tekst 1"/>
          <p:cNvSpPr txBox="1">
            <a:spLocks/>
          </p:cNvSpPr>
          <p:nvPr/>
        </p:nvSpPr>
        <p:spPr>
          <a:xfrm>
            <a:off x="12272019" y="4782515"/>
            <a:ext cx="5353984" cy="763658"/>
          </a:xfrm>
          <a:prstGeom prst="rect">
            <a:avLst/>
          </a:prstGeom>
        </p:spPr>
        <p:txBody>
          <a:bodyPr/>
          <a:lstStyle>
            <a:lvl1pPr marL="0" eaLnBrk="1" hangingPunct="1">
              <a:defRPr sz="7900" b="1" i="0">
                <a:solidFill>
                  <a:schemeClr val="bg1"/>
                </a:solidFill>
                <a:latin typeface="Montserrat Black" pitchFamily="2" charset="77"/>
                <a:ea typeface="+mn-ea"/>
                <a:cs typeface="+mn-cs"/>
              </a:defRPr>
            </a:lvl1pPr>
            <a:lvl2pPr marL="4572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2pPr>
            <a:lvl3pPr marL="9144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3pPr>
            <a:lvl4pPr marL="13716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4pPr>
            <a:lvl5pPr marL="18288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da-DK" dirty="0"/>
            </a:br>
            <a:endParaRPr lang="da-DK" dirty="0"/>
          </a:p>
        </p:txBody>
      </p:sp>
      <p:sp>
        <p:nvSpPr>
          <p:cNvPr id="8" name="Pladsholder til tekst 1"/>
          <p:cNvSpPr txBox="1">
            <a:spLocks/>
          </p:cNvSpPr>
          <p:nvPr/>
        </p:nvSpPr>
        <p:spPr>
          <a:xfrm>
            <a:off x="10988154" y="1167792"/>
            <a:ext cx="5353984" cy="763658"/>
          </a:xfrm>
          <a:prstGeom prst="rect">
            <a:avLst/>
          </a:prstGeom>
        </p:spPr>
        <p:txBody>
          <a:bodyPr/>
          <a:lstStyle>
            <a:lvl1pPr marL="0" eaLnBrk="1" hangingPunct="1">
              <a:defRPr sz="7900" b="1" i="0">
                <a:solidFill>
                  <a:schemeClr val="bg1"/>
                </a:solidFill>
                <a:latin typeface="Montserrat Black" pitchFamily="2" charset="77"/>
                <a:ea typeface="+mn-ea"/>
                <a:cs typeface="+mn-cs"/>
              </a:defRPr>
            </a:lvl1pPr>
            <a:lvl2pPr marL="4572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2pPr>
            <a:lvl3pPr marL="9144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3pPr>
            <a:lvl4pPr marL="13716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4pPr>
            <a:lvl5pPr marL="18288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1032" name="Picture 8" descr="logo">
            <a:extLst>
              <a:ext uri="{FF2B5EF4-FFF2-40B4-BE49-F238E27FC236}">
                <a16:creationId xmlns:a16="http://schemas.microsoft.com/office/drawing/2014/main" id="{09F22572-CE07-4B16-6E5E-4ABDA319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395" y="6016227"/>
            <a:ext cx="4776827" cy="20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7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E3DA3C9-A228-07A1-DA8D-D1BB52968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3664" y="2126283"/>
            <a:ext cx="14916772" cy="7605150"/>
          </a:xfrm>
        </p:spPr>
        <p:txBody>
          <a:bodyPr/>
          <a:lstStyle/>
          <a:p>
            <a:r>
              <a:rPr lang="da-DK" sz="2800" dirty="0"/>
              <a:t>Gode børne- og ungefællesskaber</a:t>
            </a:r>
          </a:p>
          <a:p>
            <a:pPr marL="0" indent="0">
              <a:buNone/>
            </a:pPr>
            <a:r>
              <a:rPr lang="da-DK" sz="2800" dirty="0"/>
              <a:t>	Fokus på deltagelsesmuligheder for eleven </a:t>
            </a:r>
          </a:p>
          <a:p>
            <a:pPr marL="0" indent="0">
              <a:buNone/>
            </a:pPr>
            <a:r>
              <a:rPr lang="da-DK" sz="2800" dirty="0"/>
              <a:t>2. Implementering af JML</a:t>
            </a:r>
          </a:p>
          <a:p>
            <a:pPr marL="0" indent="0">
              <a:buNone/>
            </a:pPr>
            <a:r>
              <a:rPr lang="da-DK" sz="2800" dirty="0"/>
              <a:t>	Vejledning om muligheder, hvis man vælger JML</a:t>
            </a:r>
          </a:p>
          <a:p>
            <a:pPr marL="0" indent="0">
              <a:buNone/>
            </a:pPr>
            <a:r>
              <a:rPr lang="da-DK" sz="2800" dirty="0"/>
              <a:t>3. Erhvervspraktik til alle i 9. klasse</a:t>
            </a: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4053153" y="1234588"/>
            <a:ext cx="11532250" cy="1295400"/>
          </a:xfrm>
        </p:spPr>
        <p:txBody>
          <a:bodyPr/>
          <a:lstStyle/>
          <a:p>
            <a:pPr algn="ctr"/>
            <a:r>
              <a:rPr lang="da-DK" dirty="0"/>
              <a:t>UU understøtter skolerne</a:t>
            </a:r>
          </a:p>
          <a:p>
            <a:pPr algn="ctr"/>
            <a:r>
              <a:rPr lang="da-DK" dirty="0"/>
              <a:t> 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753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627114" y="3638451"/>
            <a:ext cx="17522824" cy="1682532"/>
          </a:xfrm>
        </p:spPr>
        <p:txBody>
          <a:bodyPr/>
          <a:lstStyle/>
          <a:p>
            <a:r>
              <a:rPr lang="da-DK" sz="8000" dirty="0"/>
              <a:t>Ad 4) </a:t>
            </a:r>
          </a:p>
          <a:p>
            <a:r>
              <a:rPr lang="da-DK" sz="8000" dirty="0"/>
              <a:t>Aftale om udviklings- og indsatsområder for 2025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879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483098" y="4024799"/>
            <a:ext cx="14131552" cy="638240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UU understøtter skolerne i arbejdet med udvikling af gode børne- og ungefællesskaber. Det sker via implementeringen af den nye sammenhængende plan, der tager udgangspunkt i et ressourcesyn, og hvor </a:t>
            </a:r>
            <a:r>
              <a:rPr lang="da-DK" sz="2800" dirty="0" err="1"/>
              <a:t>UU’s</a:t>
            </a:r>
            <a:r>
              <a:rPr lang="da-DK" sz="2800" dirty="0"/>
              <a:t> rolle er at understøtte elevernes deltagelsesmuligheder i skolen og i overgangen til ungdomsuddannelse.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Der arbejdes med implementering af Frihed og fordybelse – et kvalitetsprogram for folkeskolen. UU understøtter fortsat skolerne i forbindelse med erhvervspraktikken i 9. klasse, og UU har en central rolle i at vejlede elever og forældre om fordele og ulemper ved Juniormesterlæren.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UU har den koordinerende opgave i Ungeindsatsen, både hvad angår de interne arbejdsgange og samarbejdskulturer og hvad angår den strukturerede koordinerede indsats for </a:t>
            </a:r>
            <a:r>
              <a:rPr lang="da-DK" sz="2800"/>
              <a:t>de unge.</a:t>
            </a:r>
            <a:endParaRPr lang="da-DK" sz="2800" dirty="0"/>
          </a:p>
          <a:p>
            <a:pPr marL="0" indent="0">
              <a:buNone/>
            </a:pP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483098" y="1550219"/>
            <a:ext cx="14127952" cy="1295400"/>
          </a:xfrm>
        </p:spPr>
        <p:txBody>
          <a:bodyPr/>
          <a:lstStyle/>
          <a:p>
            <a:r>
              <a:rPr lang="da-DK" dirty="0"/>
              <a:t>Aftale mellem skoleledelse og forvaltning 25. </a:t>
            </a:r>
            <a:r>
              <a:rPr lang="da-DK" dirty="0" err="1"/>
              <a:t>febr</a:t>
            </a:r>
            <a:r>
              <a:rPr lang="da-DK" dirty="0"/>
              <a:t>. 2025</a:t>
            </a:r>
          </a:p>
        </p:txBody>
      </p:sp>
    </p:spTree>
    <p:extLst>
      <p:ext uri="{BB962C8B-B14F-4D97-AF65-F5344CB8AC3E}">
        <p14:creationId xmlns:p14="http://schemas.microsoft.com/office/powerpoint/2010/main" val="117394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627114" y="3638451"/>
            <a:ext cx="17522824" cy="1682532"/>
          </a:xfrm>
        </p:spPr>
        <p:txBody>
          <a:bodyPr/>
          <a:lstStyle/>
          <a:p>
            <a:r>
              <a:rPr lang="da-DK" sz="8000" dirty="0"/>
              <a:t>Ad 5) Evt.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851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483098" y="4024800"/>
            <a:ext cx="14131552" cy="6049962"/>
          </a:xfrm>
        </p:spPr>
        <p:txBody>
          <a:bodyPr/>
          <a:lstStyle/>
          <a:p>
            <a:pPr marL="0" indent="0">
              <a:buNone/>
            </a:pP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483098" y="1550219"/>
            <a:ext cx="14127952" cy="1295400"/>
          </a:xfrm>
        </p:spPr>
        <p:txBody>
          <a:bodyPr/>
          <a:lstStyle/>
          <a:p>
            <a:r>
              <a:rPr lang="da-DK" dirty="0"/>
              <a:t>Evt.</a:t>
            </a:r>
          </a:p>
        </p:txBody>
      </p:sp>
    </p:spTree>
    <p:extLst>
      <p:ext uri="{BB962C8B-B14F-4D97-AF65-F5344CB8AC3E}">
        <p14:creationId xmlns:p14="http://schemas.microsoft.com/office/powerpoint/2010/main" val="382019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692953" y="2413571"/>
            <a:ext cx="17497944" cy="8060181"/>
          </a:xfrm>
        </p:spPr>
        <p:txBody>
          <a:bodyPr/>
          <a:lstStyle/>
          <a:p>
            <a:pPr lvl="0"/>
            <a:r>
              <a:rPr lang="da-DK" sz="2800" b="1" dirty="0"/>
              <a:t>Velkomst og kort rammesætning af mødet</a:t>
            </a:r>
            <a:br>
              <a:rPr lang="da-DK" sz="2800" b="1" dirty="0"/>
            </a:br>
            <a:r>
              <a:rPr lang="da-DK" sz="2800" dirty="0"/>
              <a:t>Ved Chriss Mailandt-Poulsen, Direktør, Børn og Kultur</a:t>
            </a:r>
          </a:p>
          <a:p>
            <a:pPr lvl="0"/>
            <a:r>
              <a:rPr lang="da-DK" sz="2800" b="1" dirty="0"/>
              <a:t>Fakta om institutionen, samt udviklings- og indsatsområder</a:t>
            </a:r>
            <a:br>
              <a:rPr lang="da-DK" sz="2800" b="1" dirty="0"/>
            </a:br>
            <a:r>
              <a:rPr lang="da-DK" sz="2800" dirty="0"/>
              <a:t>Ved Kathrine Svane Christiansen, UU-leder</a:t>
            </a:r>
          </a:p>
          <a:p>
            <a:pPr lvl="0"/>
            <a:r>
              <a:rPr lang="da-DK" sz="2800" b="1" dirty="0"/>
              <a:t>Opfølgning på sidste skoleudviklingssamtale 2024 samt drøftelse af arbejdet med strategiske mål og ressourceallokering</a:t>
            </a:r>
            <a:br>
              <a:rPr lang="da-DK" sz="2800" b="1" dirty="0"/>
            </a:br>
            <a:r>
              <a:rPr lang="da-DK" sz="2800" dirty="0"/>
              <a:t>Fælles</a:t>
            </a:r>
          </a:p>
          <a:p>
            <a:pPr lvl="0"/>
            <a:r>
              <a:rPr lang="da-DK" sz="2800" b="1" dirty="0"/>
              <a:t>Aftale om udviklings- og indsatsområder for 2025</a:t>
            </a:r>
            <a:br>
              <a:rPr lang="da-DK" sz="2800" b="1" dirty="0"/>
            </a:br>
            <a:r>
              <a:rPr lang="da-DK" sz="2800" dirty="0"/>
              <a:t>Fælles</a:t>
            </a:r>
          </a:p>
          <a:p>
            <a:r>
              <a:rPr lang="da-DK" sz="2800" b="1" dirty="0"/>
              <a:t>Evt.</a:t>
            </a:r>
            <a:endParaRPr lang="da-DK" sz="2800" dirty="0">
              <a:latin typeface="Montserrat Black" pitchFamily="2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699122" y="1118171"/>
            <a:ext cx="11532250" cy="1295400"/>
          </a:xfrm>
        </p:spPr>
        <p:txBody>
          <a:bodyPr/>
          <a:lstStyle/>
          <a:p>
            <a:r>
              <a:rPr lang="da-DK" dirty="0"/>
              <a:t>Dagsorden </a:t>
            </a:r>
          </a:p>
        </p:txBody>
      </p:sp>
    </p:spTree>
    <p:extLst>
      <p:ext uri="{BB962C8B-B14F-4D97-AF65-F5344CB8AC3E}">
        <p14:creationId xmlns:p14="http://schemas.microsoft.com/office/powerpoint/2010/main" val="322985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746250" y="4070499"/>
            <a:ext cx="17522824" cy="1682532"/>
          </a:xfrm>
        </p:spPr>
        <p:txBody>
          <a:bodyPr/>
          <a:lstStyle/>
          <a:p>
            <a:r>
              <a:rPr lang="da-DK" dirty="0"/>
              <a:t>Ad 2) </a:t>
            </a:r>
          </a:p>
          <a:p>
            <a:r>
              <a:rPr lang="da-DK" dirty="0"/>
              <a:t>Fakta om institutionen samt udviklings- og indsatsområder</a:t>
            </a:r>
          </a:p>
        </p:txBody>
      </p:sp>
    </p:spTree>
    <p:extLst>
      <p:ext uri="{BB962C8B-B14F-4D97-AF65-F5344CB8AC3E}">
        <p14:creationId xmlns:p14="http://schemas.microsoft.com/office/powerpoint/2010/main" val="414084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9ADB49B-3AC3-CB76-8042-440094FC4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9122" y="2702347"/>
            <a:ext cx="16057784" cy="76328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Grundskolevejledning på 10 overbygningsskoler, Ung Aabenraa og Fjordskolen + frie grundskoler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Ungevejledning: </a:t>
            </a:r>
          </a:p>
          <a:p>
            <a:pPr marL="0" indent="0">
              <a:buNone/>
            </a:pPr>
            <a:r>
              <a:rPr lang="da-DK" sz="2400" dirty="0"/>
              <a:t>	15-17 år med fokus på at være i gang</a:t>
            </a:r>
          </a:p>
          <a:p>
            <a:pPr marL="0" indent="0">
              <a:buNone/>
            </a:pPr>
            <a:r>
              <a:rPr lang="da-DK" sz="2400"/>
              <a:t>	18-24 </a:t>
            </a:r>
            <a:r>
              <a:rPr lang="da-DK" sz="2400" dirty="0"/>
              <a:t>år med opsøgende indsats særligt til den yngre 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STU og FGU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VP, VP+ og mentorprojekt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Tværfagligt samarbejde i Ungeindsatsen, UU er paraplyen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SSP, SSP+, IKI og IKI+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411090" y="830139"/>
            <a:ext cx="16777864" cy="1632132"/>
          </a:xfrm>
        </p:spPr>
        <p:txBody>
          <a:bodyPr/>
          <a:lstStyle/>
          <a:p>
            <a:r>
              <a:rPr lang="da-DK" dirty="0"/>
              <a:t>Fakta om Ungdommens </a:t>
            </a:r>
            <a:r>
              <a:rPr lang="da-DK" dirty="0" err="1"/>
              <a:t>Udd.vejledning</a:t>
            </a:r>
            <a:endParaRPr lang="da-DK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e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2745"/>
              </p:ext>
            </p:extLst>
          </p:nvPr>
        </p:nvGraphicFramePr>
        <p:xfrm>
          <a:off x="10556106" y="8102947"/>
          <a:ext cx="6912768" cy="181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321139091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474559549"/>
                    </a:ext>
                  </a:extLst>
                </a:gridCol>
              </a:tblGrid>
              <a:tr h="81299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solidFill>
                            <a:schemeClr val="bg1"/>
                          </a:solidFill>
                          <a:latin typeface="Montserrat Black" pitchFamily="2" charset="0"/>
                        </a:rPr>
                        <a:t>Sygefravær 2024</a:t>
                      </a:r>
                    </a:p>
                    <a:p>
                      <a:endParaRPr lang="da-DK" dirty="0">
                        <a:solidFill>
                          <a:schemeClr val="bg1"/>
                        </a:solidFill>
                        <a:latin typeface="Montserrat Black" pitchFamily="2" charset="0"/>
                      </a:endParaRPr>
                    </a:p>
                  </a:txBody>
                  <a:tcPr>
                    <a:solidFill>
                      <a:srgbClr val="0042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  <a:latin typeface="Montserrat Black" pitchFamily="2" charset="0"/>
                        </a:rPr>
                        <a:t>8,7 %</a:t>
                      </a:r>
                    </a:p>
                  </a:txBody>
                  <a:tcPr>
                    <a:solidFill>
                      <a:srgbClr val="004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091433"/>
                  </a:ext>
                </a:extLst>
              </a:tr>
              <a:tr h="460962"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bg1"/>
                          </a:solidFill>
                          <a:latin typeface="Montserrat "/>
                        </a:rPr>
                        <a:t>Gennemsnit</a:t>
                      </a:r>
                      <a:r>
                        <a:rPr lang="da-DK" baseline="0">
                          <a:solidFill>
                            <a:schemeClr val="bg1"/>
                          </a:solidFill>
                          <a:latin typeface="Montserrat "/>
                        </a:rPr>
                        <a:t> Skole og Undervisning</a:t>
                      </a:r>
                      <a:endParaRPr lang="da-DK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>
                    <a:solidFill>
                      <a:srgbClr val="0042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a-DK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Black" pitchFamily="2" charset="0"/>
                          <a:ea typeface="+mn-ea"/>
                          <a:cs typeface="+mn-cs"/>
                        </a:rPr>
                        <a:t>5,2 %</a:t>
                      </a:r>
                      <a:endParaRPr lang="da-DK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>
                    <a:solidFill>
                      <a:srgbClr val="004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04265"/>
                  </a:ext>
                </a:extLst>
              </a:tr>
              <a:tr h="54256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  <a:latin typeface="Montserrat "/>
                        </a:rPr>
                        <a:t>Gennemsnit</a:t>
                      </a:r>
                      <a:r>
                        <a:rPr lang="da-DK" baseline="0" dirty="0">
                          <a:solidFill>
                            <a:schemeClr val="bg1"/>
                          </a:solidFill>
                          <a:latin typeface="Montserrat "/>
                        </a:rPr>
                        <a:t> Aabenraa Kommune</a:t>
                      </a:r>
                    </a:p>
                  </a:txBody>
                  <a:tcPr>
                    <a:solidFill>
                      <a:srgbClr val="0042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bg1"/>
                          </a:solidFill>
                          <a:latin typeface="Montserrat "/>
                        </a:rPr>
                        <a:t>5,6 %</a:t>
                      </a:r>
                    </a:p>
                  </a:txBody>
                  <a:tcPr>
                    <a:solidFill>
                      <a:srgbClr val="004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6593"/>
                  </a:ext>
                </a:extLst>
              </a:tr>
            </a:tbl>
          </a:graphicData>
        </a:graphic>
      </p:graphicFrame>
      <p:sp>
        <p:nvSpPr>
          <p:cNvPr id="10" name="Pladsholder til tekst 1"/>
          <p:cNvSpPr txBox="1">
            <a:spLocks/>
          </p:cNvSpPr>
          <p:nvPr/>
        </p:nvSpPr>
        <p:spPr>
          <a:xfrm>
            <a:off x="10844138" y="8805034"/>
            <a:ext cx="7704856" cy="763658"/>
          </a:xfrm>
          <a:prstGeom prst="rect">
            <a:avLst/>
          </a:prstGeom>
        </p:spPr>
        <p:txBody>
          <a:bodyPr/>
          <a:lstStyle>
            <a:lvl1pPr marL="0" eaLnBrk="1" hangingPunct="1">
              <a:defRPr sz="7900" b="1" i="0">
                <a:solidFill>
                  <a:schemeClr val="bg1"/>
                </a:solidFill>
                <a:latin typeface="Montserrat Black" pitchFamily="2" charset="77"/>
                <a:ea typeface="+mn-ea"/>
                <a:cs typeface="+mn-cs"/>
              </a:defRPr>
            </a:lvl1pPr>
            <a:lvl2pPr marL="4572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2pPr>
            <a:lvl3pPr marL="9144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3pPr>
            <a:lvl4pPr marL="13716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4pPr>
            <a:lvl5pPr marL="1828800" eaLnBrk="1" hangingPunct="1">
              <a:defRPr sz="7900" b="1" i="0">
                <a:latin typeface="Montserrat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da-DK" dirty="0"/>
            </a:b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774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339082" y="2702347"/>
            <a:ext cx="14275568" cy="7776864"/>
          </a:xfrm>
        </p:spPr>
        <p:txBody>
          <a:bodyPr/>
          <a:lstStyle/>
          <a:p>
            <a:r>
              <a:rPr lang="da-DK" b="1" dirty="0"/>
              <a:t>Implementering af den sammenhængende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hlinkClick r:id="rId2"/>
              </a:rPr>
              <a:t>sammenhaengende-plan-for-vejledning-i-aabenraa-kommune-2024-25.pdf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Samarbejde med skolerne om implementering</a:t>
            </a:r>
            <a:endParaRPr lang="da-DK" sz="1200" dirty="0">
              <a:highlight>
                <a:srgbClr val="FFFF00"/>
              </a:highlight>
            </a:endParaRPr>
          </a:p>
          <a:p>
            <a:pPr>
              <a:buAutoNum type="arabicPeriod" startAt="2"/>
            </a:pPr>
            <a:r>
              <a:rPr lang="da-DK" b="1" dirty="0"/>
              <a:t>Nationale mål for søgning til EUD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Den nationale målsætning for søgning til eud er 30 % i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Ny ungdomsuddannelsesstruktur</a:t>
            </a:r>
          </a:p>
          <a:p>
            <a:pPr>
              <a:buFont typeface="+mj-lt"/>
              <a:buAutoNum type="arabicPeriod" startAt="3"/>
            </a:pPr>
            <a:r>
              <a:rPr lang="da-DK" sz="2000" b="1" dirty="0">
                <a:latin typeface="Montserrat" pitchFamily="2" charset="0"/>
              </a:rPr>
              <a:t>Juniormesterlære, erhvervspraktik til alle og fritidsjobindsats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</a:t>
            </a:r>
            <a:r>
              <a:rPr lang="da-DK" sz="2000" dirty="0"/>
              <a:t>olkeskolens kvalitetsprogram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" pitchFamily="2" charset="0"/>
              </a:rPr>
              <a:t>Juniormesterlæren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" pitchFamily="2" charset="0"/>
              </a:rPr>
              <a:t>Erhvervspraktik for alle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" pitchFamily="2" charset="0"/>
              </a:rPr>
              <a:t>Fritidsjobindsats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" pitchFamily="2" charset="0"/>
              </a:rPr>
              <a:t>Samarbejde med kommunens erhvervsliv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39082" y="1478211"/>
            <a:ext cx="17569952" cy="2052789"/>
          </a:xfrm>
        </p:spPr>
        <p:txBody>
          <a:bodyPr/>
          <a:lstStyle/>
          <a:p>
            <a:r>
              <a:rPr lang="da-DK" dirty="0"/>
              <a:t>Udviklings- og indsatsområder 2025</a:t>
            </a:r>
          </a:p>
        </p:txBody>
      </p:sp>
    </p:spTree>
    <p:extLst>
      <p:ext uri="{BB962C8B-B14F-4D97-AF65-F5344CB8AC3E}">
        <p14:creationId xmlns:p14="http://schemas.microsoft.com/office/powerpoint/2010/main" val="1916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339082" y="3530999"/>
            <a:ext cx="14275568" cy="7308251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latin typeface="Montserrat" pitchFamily="2" charset="0"/>
              </a:rPr>
              <a:t>4. Ungeindsatsen</a:t>
            </a:r>
          </a:p>
          <a:p>
            <a:pPr marL="0" indent="0">
              <a:buNone/>
            </a:pPr>
            <a:r>
              <a:rPr lang="da-DK" dirty="0">
                <a:latin typeface="Montserrat" pitchFamily="2" charset="0"/>
              </a:rPr>
              <a:t>Én indgang for alle unge mellem 15 og 25 år</a:t>
            </a:r>
          </a:p>
          <a:p>
            <a:pPr marL="0" indent="0">
              <a:buNone/>
            </a:pPr>
            <a:r>
              <a:rPr lang="da-DK" dirty="0">
                <a:latin typeface="Montserrat" pitchFamily="2" charset="0"/>
              </a:rPr>
              <a:t>Strategiske mål</a:t>
            </a:r>
          </a:p>
          <a:p>
            <a:pPr marL="0" indent="0">
              <a:buNone/>
            </a:pPr>
            <a:br>
              <a:rPr lang="da-DK" sz="2800" dirty="0">
                <a:latin typeface="Montserrat" pitchFamily="2" charset="0"/>
              </a:rPr>
            </a:br>
            <a:endParaRPr lang="da-DK" sz="2800" dirty="0">
              <a:latin typeface="Montserrat" pitchFamily="2" charset="0"/>
            </a:endParaRPr>
          </a:p>
          <a:p>
            <a:pPr marL="0" indent="0">
              <a:buNone/>
            </a:pPr>
            <a:endParaRPr lang="da-DK" sz="2800" dirty="0">
              <a:latin typeface="Montserrat" pitchFamily="2" charset="0"/>
            </a:endParaRPr>
          </a:p>
          <a:p>
            <a:pPr marL="0" indent="0">
              <a:buNone/>
            </a:pPr>
            <a:endParaRPr lang="da-DK" sz="2800" dirty="0">
              <a:latin typeface="Montserrat" pitchFamily="2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39082" y="1478211"/>
            <a:ext cx="17569952" cy="2052789"/>
          </a:xfrm>
        </p:spPr>
        <p:txBody>
          <a:bodyPr/>
          <a:lstStyle/>
          <a:p>
            <a:r>
              <a:rPr lang="da-DK" dirty="0"/>
              <a:t>Udviklings- og indsatsområder 2025</a:t>
            </a:r>
          </a:p>
        </p:txBody>
      </p:sp>
    </p:spTree>
    <p:extLst>
      <p:ext uri="{BB962C8B-B14F-4D97-AF65-F5344CB8AC3E}">
        <p14:creationId xmlns:p14="http://schemas.microsoft.com/office/powerpoint/2010/main" val="378241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699122" y="2414315"/>
            <a:ext cx="17522824" cy="6480720"/>
          </a:xfrm>
        </p:spPr>
        <p:txBody>
          <a:bodyPr/>
          <a:lstStyle/>
          <a:p>
            <a:r>
              <a:rPr lang="da-DK" sz="8000" dirty="0"/>
              <a:t>Ad 3) </a:t>
            </a:r>
          </a:p>
          <a:p>
            <a:r>
              <a:rPr lang="da-DK" sz="8000" dirty="0"/>
              <a:t>Opfølgning på sidste skoleudviklingssamtale 2024</a:t>
            </a:r>
            <a:br>
              <a:rPr lang="da-DK" sz="8000" dirty="0"/>
            </a:br>
            <a:r>
              <a:rPr lang="da-DK" sz="8000" dirty="0"/>
              <a:t>samt drøftelse af arbejdet med strategiske mål og ressourceallokering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310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339082" y="3134395"/>
            <a:ext cx="18218024" cy="6940367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>
                <a:latin typeface="Montserrat Black" pitchFamily="2" charset="0"/>
              </a:rPr>
              <a:t>Flg. blev aftalt i 2024:</a:t>
            </a:r>
          </a:p>
          <a:p>
            <a:r>
              <a:rPr lang="da-DK" sz="2800" dirty="0"/>
              <a:t>Udarbejdelse og implementering af den sammenhængende vejledningsplan herunder hvorledes identificerer vi de unge der har brug for en særlig vejledningsindsats</a:t>
            </a:r>
          </a:p>
          <a:p>
            <a:r>
              <a:rPr lang="da-DK" sz="2800" dirty="0"/>
              <a:t>De nationale mål for EUD</a:t>
            </a:r>
          </a:p>
          <a:p>
            <a:r>
              <a:rPr lang="da-DK" sz="2800" dirty="0"/>
              <a:t>KUI dagliglederforum</a:t>
            </a:r>
          </a:p>
          <a:p>
            <a:r>
              <a:rPr lang="da-DK" sz="2800" dirty="0"/>
              <a:t>Værdiskabende ind i skolevæsenet</a:t>
            </a:r>
          </a:p>
          <a:p>
            <a:pPr marL="0" indent="0">
              <a:buNone/>
            </a:pPr>
            <a:endParaRPr lang="da-DK" sz="2800" dirty="0">
              <a:latin typeface="Montserrat Black" pitchFamily="2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39082" y="1478212"/>
            <a:ext cx="18506056" cy="1296144"/>
          </a:xfrm>
        </p:spPr>
        <p:txBody>
          <a:bodyPr/>
          <a:lstStyle/>
          <a:p>
            <a:r>
              <a:rPr lang="da-DK" dirty="0"/>
              <a:t>Opfølgning på skoleudviklingssamtale 2024</a:t>
            </a:r>
          </a:p>
        </p:txBody>
      </p:sp>
    </p:spTree>
    <p:extLst>
      <p:ext uri="{BB962C8B-B14F-4D97-AF65-F5344CB8AC3E}">
        <p14:creationId xmlns:p14="http://schemas.microsoft.com/office/powerpoint/2010/main" val="417738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10556106" y="1118171"/>
            <a:ext cx="8568952" cy="99104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sz="2800" dirty="0">
                <a:solidFill>
                  <a:srgbClr val="004274"/>
                </a:solidFill>
                <a:latin typeface="Montserrat" pitchFamily="2" charset="0"/>
              </a:rPr>
              <a:t>Med fokus på den enkelte elevs progression skal alle elever blive så dygtige, de kan, til dansk og matematik, så de bliver klar til videre uddannelse og Det Gode Liv.</a:t>
            </a:r>
          </a:p>
          <a:p>
            <a:pPr marL="457200" indent="-457200">
              <a:buFont typeface="+mj-lt"/>
              <a:buAutoNum type="arabicPeriod"/>
            </a:pPr>
            <a:endParaRPr lang="da-DK" sz="2800" dirty="0">
              <a:solidFill>
                <a:srgbClr val="004274"/>
              </a:solidFill>
              <a:latin typeface="Montserra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800" dirty="0">
                <a:solidFill>
                  <a:srgbClr val="004274"/>
                </a:solidFill>
                <a:latin typeface="Montserrat" pitchFamily="2" charset="0"/>
              </a:rPr>
              <a:t>Eleverne i Aabenraa Kommune er en del af grænselandet, og derfor skal deres kendskab til tysk sprog og kultur fremmes år for år.</a:t>
            </a:r>
          </a:p>
          <a:p>
            <a:pPr marL="457200" indent="-457200">
              <a:buFont typeface="+mj-lt"/>
              <a:buAutoNum type="arabicPeriod"/>
            </a:pPr>
            <a:endParaRPr lang="da-DK" sz="2800" dirty="0">
              <a:solidFill>
                <a:srgbClr val="004274"/>
              </a:solidFill>
              <a:latin typeface="Montserra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800" dirty="0">
                <a:solidFill>
                  <a:srgbClr val="004274"/>
                </a:solidFill>
                <a:latin typeface="Montserrat" pitchFamily="2" charset="0"/>
              </a:rPr>
              <a:t>Flere elever er en del af stærke læringsfællesskaber i almenområdet i 2025 end i 2020.</a:t>
            </a:r>
          </a:p>
          <a:p>
            <a:pPr marL="457200" indent="-457200">
              <a:buFont typeface="+mj-lt"/>
              <a:buAutoNum type="arabicPeriod"/>
            </a:pPr>
            <a:endParaRPr lang="da-DK" sz="2800" dirty="0">
              <a:solidFill>
                <a:srgbClr val="004274"/>
              </a:solidFill>
              <a:latin typeface="Montserra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800" dirty="0">
                <a:solidFill>
                  <a:srgbClr val="004274"/>
                </a:solidFill>
                <a:latin typeface="Montserrat" pitchFamily="2" charset="0"/>
              </a:rPr>
              <a:t>Alle elever skal trives og have en sund skoledag. Trivsel er centralt i folkeskolen.</a:t>
            </a:r>
          </a:p>
          <a:p>
            <a:pPr marL="457200" indent="-457200">
              <a:buFont typeface="+mj-lt"/>
              <a:buAutoNum type="arabicPeriod"/>
            </a:pPr>
            <a:endParaRPr lang="da-DK" sz="2800" dirty="0">
              <a:solidFill>
                <a:srgbClr val="004274"/>
              </a:solidFill>
              <a:latin typeface="Montserra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800" dirty="0">
                <a:solidFill>
                  <a:srgbClr val="004274"/>
                </a:solidFill>
                <a:latin typeface="Montserrat" pitchFamily="2" charset="0"/>
              </a:rPr>
              <a:t>IT og digitalisering er et vilkår i den moderne verden. Derfor skal eleverne i skolen tilegne sig fremtidens kompetencer.</a:t>
            </a:r>
          </a:p>
          <a:p>
            <a:pPr marL="457200" indent="-457200">
              <a:buFont typeface="+mj-lt"/>
              <a:buAutoNum type="arabicPeriod"/>
            </a:pPr>
            <a:endParaRPr lang="da-DK" sz="2800" dirty="0">
              <a:solidFill>
                <a:srgbClr val="004274"/>
              </a:solidFill>
              <a:latin typeface="Montserra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800" dirty="0">
                <a:solidFill>
                  <a:srgbClr val="004274"/>
                </a:solidFill>
                <a:latin typeface="Montserrat" pitchFamily="2" charset="0"/>
              </a:rPr>
              <a:t>Alle elever arbejder i løbet af et skoleår aktivt med bæredygtig udvikling gennem FN´s verdensmål.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50" y="4070499"/>
            <a:ext cx="4032448" cy="5706821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Strategiske mål</a:t>
            </a:r>
          </a:p>
        </p:txBody>
      </p:sp>
    </p:spTree>
    <p:extLst>
      <p:ext uri="{BB962C8B-B14F-4D97-AF65-F5344CB8AC3E}">
        <p14:creationId xmlns:p14="http://schemas.microsoft.com/office/powerpoint/2010/main" val="1455164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2925544a-1a70-4141-8561-c23dd4b0b0b2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-9 SPOR 2" id="{893C63DE-A102-40B3-AE79-7963709E34FB}" vid="{300E4AB8-2B4D-4A21-9D0D-E08E8E6106B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16-9 SPOR 2</Template>
  <TotalTime>0</TotalTime>
  <Words>618</Words>
  <Application>Microsoft Office PowerPoint</Application>
  <PresentationFormat>Brugerdefineret</PresentationFormat>
  <Paragraphs>86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Montserrat </vt:lpstr>
      <vt:lpstr>Montserrat Black</vt:lpstr>
      <vt:lpstr>Verdana</vt:lpstr>
      <vt:lpstr>Montserrat</vt:lpstr>
      <vt:lpstr>Arial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Aabenraa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Ikonbibliotek</dc:title>
  <dc:creator>Michael Juul Therkelsen</dc:creator>
  <cp:lastModifiedBy>Birgitta Huusmann Jakobsen</cp:lastModifiedBy>
  <cp:revision>190</cp:revision>
  <cp:lastPrinted>2025-01-03T12:33:55Z</cp:lastPrinted>
  <dcterms:created xsi:type="dcterms:W3CDTF">2024-03-14T10:22:47Z</dcterms:created>
  <dcterms:modified xsi:type="dcterms:W3CDTF">2025-04-07T12:02:13Z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2023-06-27T00:00:00Z</vt:filetime>
  </property>
  <property fmtid="{D5CDD505-2E9C-101B-9397-08002B2CF9AE}" pid="5" name="Producer">
    <vt:lpwstr>Adobe PDF Library 17.0</vt:lpwstr>
  </property>
  <property fmtid="{D5CDD505-2E9C-101B-9397-08002B2CF9AE}" pid="6" name="CloudStatistics_StoryID">
    <vt:lpwstr>615242e3-388d-460e-85f9-b6763d55962b</vt:lpwstr>
  </property>
</Properties>
</file>